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Open Sans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hWoSH4nrJ5cB9/48D45+MMQdxO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OpenSans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italic.fntdata"/><Relationship Id="rId14" Type="http://schemas.openxmlformats.org/officeDocument/2006/relationships/font" Target="fonts/OpenSans-bold.fntdata"/><Relationship Id="rId17" Type="http://customschemas.google.com/relationships/presentationmetadata" Target="metadata"/><Relationship Id="rId16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41982bbf7_32_1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041982bbf7_32_1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*Che non da accesso alla web-ui di Flink :/</a:t>
            </a:r>
            <a:endParaRPr/>
          </a:p>
        </p:txBody>
      </p:sp>
      <p:sp>
        <p:nvSpPr>
          <p:cNvPr id="181" name="Google Shape;181;g3041982bbf7_32_14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41982bbf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041982bbf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3041982bbf7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/>
          <p:nvPr>
            <p:ph idx="2" type="pic"/>
          </p:nvPr>
        </p:nvSpPr>
        <p:spPr>
          <a:xfrm>
            <a:off x="6114025" y="543617"/>
            <a:ext cx="5603084" cy="5769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22" name="Google Shape;22;p10"/>
          <p:cNvSpPr/>
          <p:nvPr/>
        </p:nvSpPr>
        <p:spPr>
          <a:xfrm>
            <a:off x="514892" y="543617"/>
            <a:ext cx="5603084" cy="5769864"/>
          </a:xfrm>
          <a:custGeom>
            <a:rect b="b" l="l" r="r" t="t"/>
            <a:pathLst>
              <a:path extrusionOk="0" h="21600" w="21600">
                <a:moveTo>
                  <a:pt x="1759" y="0"/>
                </a:moveTo>
                <a:cubicBezTo>
                  <a:pt x="788" y="0"/>
                  <a:pt x="0" y="765"/>
                  <a:pt x="0" y="1708"/>
                </a:cubicBezTo>
                <a:lnTo>
                  <a:pt x="0" y="10663"/>
                </a:lnTo>
                <a:cubicBezTo>
                  <a:pt x="0" y="16705"/>
                  <a:pt x="5040" y="21600"/>
                  <a:pt x="11261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7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0"/>
          <p:cNvSpPr/>
          <p:nvPr/>
        </p:nvSpPr>
        <p:spPr>
          <a:xfrm>
            <a:off x="10399782" y="543620"/>
            <a:ext cx="1311792" cy="1207329"/>
          </a:xfrm>
          <a:custGeom>
            <a:rect b="b" l="l" r="r" t="t"/>
            <a:pathLst>
              <a:path extrusionOk="0" h="20992" w="21021">
                <a:moveTo>
                  <a:pt x="3156" y="0"/>
                </a:moveTo>
                <a:lnTo>
                  <a:pt x="1494" y="0"/>
                </a:lnTo>
                <a:cubicBezTo>
                  <a:pt x="-73" y="0"/>
                  <a:pt x="-579" y="2266"/>
                  <a:pt x="814" y="3056"/>
                </a:cubicBezTo>
                <a:cubicBezTo>
                  <a:pt x="7903" y="7091"/>
                  <a:pt x="13916" y="13032"/>
                  <a:pt x="18283" y="20261"/>
                </a:cubicBezTo>
                <a:cubicBezTo>
                  <a:pt x="19090" y="21600"/>
                  <a:pt x="21021" y="20982"/>
                  <a:pt x="21021" y="19368"/>
                </a:cubicBezTo>
                <a:lnTo>
                  <a:pt x="21021" y="19368"/>
                </a:lnTo>
                <a:cubicBezTo>
                  <a:pt x="21021" y="8671"/>
                  <a:pt x="13014" y="0"/>
                  <a:pt x="3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0"/>
          <p:cNvSpPr/>
          <p:nvPr/>
        </p:nvSpPr>
        <p:spPr>
          <a:xfrm>
            <a:off x="514892" y="5105876"/>
            <a:ext cx="1311080" cy="1208318"/>
          </a:xfrm>
          <a:custGeom>
            <a:rect b="b" l="l" r="r" t="t"/>
            <a:pathLst>
              <a:path extrusionOk="0" h="20993" w="21025">
                <a:moveTo>
                  <a:pt x="20222" y="17922"/>
                </a:moveTo>
                <a:cubicBezTo>
                  <a:pt x="13128" y="13890"/>
                  <a:pt x="7110" y="7954"/>
                  <a:pt x="2740" y="731"/>
                </a:cubicBezTo>
                <a:cubicBezTo>
                  <a:pt x="1932" y="-607"/>
                  <a:pt x="0" y="11"/>
                  <a:pt x="0" y="1623"/>
                </a:cubicBezTo>
                <a:lnTo>
                  <a:pt x="0" y="1623"/>
                </a:lnTo>
                <a:cubicBezTo>
                  <a:pt x="0" y="12312"/>
                  <a:pt x="7997" y="20993"/>
                  <a:pt x="17879" y="20993"/>
                </a:cubicBezTo>
                <a:lnTo>
                  <a:pt x="19541" y="20993"/>
                </a:lnTo>
                <a:cubicBezTo>
                  <a:pt x="21093" y="20976"/>
                  <a:pt x="21600" y="18711"/>
                  <a:pt x="20222" y="179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0"/>
          <p:cNvSpPr txBox="1"/>
          <p:nvPr>
            <p:ph type="ctrTitle"/>
          </p:nvPr>
        </p:nvSpPr>
        <p:spPr>
          <a:xfrm>
            <a:off x="1524000" y="1122363"/>
            <a:ext cx="416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libri"/>
              <a:buNone/>
              <a:defRPr sz="6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" type="subTitle"/>
          </p:nvPr>
        </p:nvSpPr>
        <p:spPr>
          <a:xfrm>
            <a:off x="1524000" y="3602038"/>
            <a:ext cx="41656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1"/>
          <p:cNvSpPr/>
          <p:nvPr/>
        </p:nvSpPr>
        <p:spPr>
          <a:xfrm>
            <a:off x="10399782" y="543620"/>
            <a:ext cx="1311792" cy="1207329"/>
          </a:xfrm>
          <a:custGeom>
            <a:rect b="b" l="l" r="r" t="t"/>
            <a:pathLst>
              <a:path extrusionOk="0" h="20992" w="21021">
                <a:moveTo>
                  <a:pt x="3156" y="0"/>
                </a:moveTo>
                <a:lnTo>
                  <a:pt x="1494" y="0"/>
                </a:lnTo>
                <a:cubicBezTo>
                  <a:pt x="-73" y="0"/>
                  <a:pt x="-579" y="2266"/>
                  <a:pt x="814" y="3056"/>
                </a:cubicBezTo>
                <a:cubicBezTo>
                  <a:pt x="7903" y="7091"/>
                  <a:pt x="13916" y="13032"/>
                  <a:pt x="18283" y="20261"/>
                </a:cubicBezTo>
                <a:cubicBezTo>
                  <a:pt x="19090" y="21600"/>
                  <a:pt x="21021" y="20982"/>
                  <a:pt x="21021" y="19368"/>
                </a:cubicBezTo>
                <a:lnTo>
                  <a:pt x="21021" y="19368"/>
                </a:lnTo>
                <a:cubicBezTo>
                  <a:pt x="21021" y="8671"/>
                  <a:pt x="13014" y="0"/>
                  <a:pt x="3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1"/>
          <p:cNvSpPr/>
          <p:nvPr/>
        </p:nvSpPr>
        <p:spPr>
          <a:xfrm>
            <a:off x="514892" y="5105876"/>
            <a:ext cx="1311080" cy="1208318"/>
          </a:xfrm>
          <a:custGeom>
            <a:rect b="b" l="l" r="r" t="t"/>
            <a:pathLst>
              <a:path extrusionOk="0" h="20993" w="21025">
                <a:moveTo>
                  <a:pt x="20222" y="17922"/>
                </a:moveTo>
                <a:cubicBezTo>
                  <a:pt x="13128" y="13890"/>
                  <a:pt x="7110" y="7954"/>
                  <a:pt x="2740" y="731"/>
                </a:cubicBezTo>
                <a:cubicBezTo>
                  <a:pt x="1932" y="-607"/>
                  <a:pt x="0" y="11"/>
                  <a:pt x="0" y="1623"/>
                </a:cubicBezTo>
                <a:lnTo>
                  <a:pt x="0" y="1623"/>
                </a:lnTo>
                <a:cubicBezTo>
                  <a:pt x="0" y="12312"/>
                  <a:pt x="7997" y="20993"/>
                  <a:pt x="17879" y="20993"/>
                </a:cubicBezTo>
                <a:lnTo>
                  <a:pt x="19541" y="20993"/>
                </a:lnTo>
                <a:cubicBezTo>
                  <a:pt x="21093" y="20976"/>
                  <a:pt x="21600" y="18711"/>
                  <a:pt x="20222" y="179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/>
          <p:nvPr/>
        </p:nvSpPr>
        <p:spPr>
          <a:xfrm>
            <a:off x="514892" y="543622"/>
            <a:ext cx="11205176" cy="5768985"/>
          </a:xfrm>
          <a:custGeom>
            <a:rect b="b" l="l" r="r" t="t"/>
            <a:pathLst>
              <a:path extrusionOk="0" h="21600" w="2160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•"/>
              <a:defRPr>
                <a:solidFill>
                  <a:schemeClr val="accent4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  <a:defRPr>
                <a:solidFill>
                  <a:schemeClr val="accent4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•"/>
              <a:defRPr>
                <a:solidFill>
                  <a:schemeClr val="accent4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514892" y="543622"/>
            <a:ext cx="11205176" cy="5768985"/>
          </a:xfrm>
          <a:custGeom>
            <a:rect b="b" l="l" r="r" t="t"/>
            <a:pathLst>
              <a:path extrusionOk="0" h="21600" w="2160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3"/>
          <p:cNvSpPr txBox="1"/>
          <p:nvPr>
            <p:ph type="title"/>
          </p:nvPr>
        </p:nvSpPr>
        <p:spPr>
          <a:xfrm>
            <a:off x="831850" y="1709738"/>
            <a:ext cx="63238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libri"/>
              <a:buNone/>
              <a:defRPr sz="6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831850" y="4589463"/>
            <a:ext cx="63238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7627678" y="4985420"/>
            <a:ext cx="1434754" cy="1322351"/>
          </a:xfrm>
          <a:custGeom>
            <a:rect b="b" l="l" r="r" t="t"/>
            <a:pathLst>
              <a:path extrusionOk="0" h="20986" w="21020">
                <a:moveTo>
                  <a:pt x="20210" y="17929"/>
                </a:moveTo>
                <a:cubicBezTo>
                  <a:pt x="13119" y="13904"/>
                  <a:pt x="7105" y="7958"/>
                  <a:pt x="2737" y="738"/>
                </a:cubicBezTo>
                <a:cubicBezTo>
                  <a:pt x="1929" y="-614"/>
                  <a:pt x="0" y="16"/>
                  <a:pt x="0" y="1629"/>
                </a:cubicBezTo>
                <a:lnTo>
                  <a:pt x="0" y="1629"/>
                </a:lnTo>
                <a:cubicBezTo>
                  <a:pt x="0" y="12321"/>
                  <a:pt x="7999" y="20986"/>
                  <a:pt x="17870" y="20986"/>
                </a:cubicBezTo>
                <a:lnTo>
                  <a:pt x="19529" y="20986"/>
                </a:lnTo>
                <a:cubicBezTo>
                  <a:pt x="21089" y="20986"/>
                  <a:pt x="21600" y="18712"/>
                  <a:pt x="20210" y="179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/>
          <p:nvPr>
            <p:ph idx="2" type="pic"/>
          </p:nvPr>
        </p:nvSpPr>
        <p:spPr>
          <a:xfrm>
            <a:off x="7627681" y="0"/>
            <a:ext cx="4564200" cy="631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514892" y="543622"/>
            <a:ext cx="11205176" cy="5768985"/>
          </a:xfrm>
          <a:custGeom>
            <a:rect b="b" l="l" r="r" t="t"/>
            <a:pathLst>
              <a:path extrusionOk="0" h="21600" w="2160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4394382" y="5531786"/>
            <a:ext cx="1207330" cy="1311790"/>
          </a:xfrm>
          <a:custGeom>
            <a:rect b="b" l="l" r="r" t="t"/>
            <a:pathLst>
              <a:path extrusionOk="0" h="21021" w="20992">
                <a:moveTo>
                  <a:pt x="20992" y="3156"/>
                </a:moveTo>
                <a:lnTo>
                  <a:pt x="20992" y="1494"/>
                </a:lnTo>
                <a:cubicBezTo>
                  <a:pt x="20992" y="-73"/>
                  <a:pt x="18726" y="-579"/>
                  <a:pt x="17936" y="814"/>
                </a:cubicBezTo>
                <a:cubicBezTo>
                  <a:pt x="13901" y="7903"/>
                  <a:pt x="7960" y="13916"/>
                  <a:pt x="731" y="18283"/>
                </a:cubicBezTo>
                <a:cubicBezTo>
                  <a:pt x="-608" y="19090"/>
                  <a:pt x="10" y="21021"/>
                  <a:pt x="1624" y="21021"/>
                </a:cubicBezTo>
                <a:lnTo>
                  <a:pt x="1624" y="21021"/>
                </a:lnTo>
                <a:cubicBezTo>
                  <a:pt x="12321" y="21021"/>
                  <a:pt x="20992" y="13030"/>
                  <a:pt x="20992" y="31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/>
          <p:nvPr>
            <p:ph idx="2" type="pic"/>
          </p:nvPr>
        </p:nvSpPr>
        <p:spPr>
          <a:xfrm>
            <a:off x="0" y="1102316"/>
            <a:ext cx="5603082" cy="57556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096000" y="1709738"/>
            <a:ext cx="525145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libri"/>
              <a:buNone/>
              <a:defRPr sz="6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6096000" y="4589463"/>
            <a:ext cx="525145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14892" y="543622"/>
            <a:ext cx="11205176" cy="5768985"/>
          </a:xfrm>
          <a:custGeom>
            <a:rect b="b" l="l" r="r" t="t"/>
            <a:pathLst>
              <a:path extrusionOk="0" h="21600" w="21600">
                <a:moveTo>
                  <a:pt x="20924" y="0"/>
                </a:moveTo>
                <a:lnTo>
                  <a:pt x="676" y="0"/>
                </a:lnTo>
                <a:cubicBezTo>
                  <a:pt x="303" y="0"/>
                  <a:pt x="0" y="588"/>
                  <a:pt x="0" y="1313"/>
                </a:cubicBezTo>
                <a:lnTo>
                  <a:pt x="0" y="20287"/>
                </a:lnTo>
                <a:cubicBezTo>
                  <a:pt x="0" y="21012"/>
                  <a:pt x="303" y="21600"/>
                  <a:pt x="676" y="21600"/>
                </a:cubicBezTo>
                <a:lnTo>
                  <a:pt x="20924" y="21600"/>
                </a:lnTo>
                <a:cubicBezTo>
                  <a:pt x="21297" y="21600"/>
                  <a:pt x="21600" y="21012"/>
                  <a:pt x="21600" y="20287"/>
                </a:cubicBezTo>
                <a:lnTo>
                  <a:pt x="21600" y="1313"/>
                </a:lnTo>
                <a:cubicBezTo>
                  <a:pt x="21600" y="588"/>
                  <a:pt x="21297" y="0"/>
                  <a:pt x="209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8492816" y="2350246"/>
            <a:ext cx="1311791" cy="1207330"/>
          </a:xfrm>
          <a:custGeom>
            <a:rect b="b" l="l" r="r" t="t"/>
            <a:pathLst>
              <a:path extrusionOk="0" h="20992" w="21021">
                <a:moveTo>
                  <a:pt x="17865" y="20992"/>
                </a:moveTo>
                <a:lnTo>
                  <a:pt x="19527" y="20992"/>
                </a:lnTo>
                <a:cubicBezTo>
                  <a:pt x="21094" y="20992"/>
                  <a:pt x="21600" y="18726"/>
                  <a:pt x="20207" y="17936"/>
                </a:cubicBezTo>
                <a:cubicBezTo>
                  <a:pt x="13118" y="13901"/>
                  <a:pt x="7105" y="7960"/>
                  <a:pt x="2738" y="731"/>
                </a:cubicBezTo>
                <a:cubicBezTo>
                  <a:pt x="1931" y="-608"/>
                  <a:pt x="0" y="10"/>
                  <a:pt x="0" y="1624"/>
                </a:cubicBezTo>
                <a:lnTo>
                  <a:pt x="0" y="1624"/>
                </a:lnTo>
                <a:cubicBezTo>
                  <a:pt x="0" y="12321"/>
                  <a:pt x="8007" y="20992"/>
                  <a:pt x="17865" y="2099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5"/>
          <p:cNvSpPr/>
          <p:nvPr>
            <p:ph idx="2" type="pic"/>
          </p:nvPr>
        </p:nvSpPr>
        <p:spPr>
          <a:xfrm>
            <a:off x="8492817" y="0"/>
            <a:ext cx="3699183" cy="355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libri"/>
              <a:buNone/>
              <a:defRPr sz="6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5"/>
          <p:cNvSpPr txBox="1"/>
          <p:nvPr>
            <p:ph idx="3" type="body"/>
          </p:nvPr>
        </p:nvSpPr>
        <p:spPr>
          <a:xfrm>
            <a:off x="6570131" y="768349"/>
            <a:ext cx="1701800" cy="278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4" type="body"/>
          </p:nvPr>
        </p:nvSpPr>
        <p:spPr>
          <a:xfrm>
            <a:off x="6570131" y="1057889"/>
            <a:ext cx="1701800" cy="278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5" type="body"/>
          </p:nvPr>
        </p:nvSpPr>
        <p:spPr>
          <a:xfrm>
            <a:off x="6570131" y="1347429"/>
            <a:ext cx="1701800" cy="278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and Typography">
  <p:cSld name="Color and Typograph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6"/>
          <p:cNvGrpSpPr/>
          <p:nvPr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77" name="Google Shape;77;p16"/>
            <p:cNvSpPr/>
            <p:nvPr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rgbClr val="1717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rgbClr val="0C2D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rgbClr val="134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rgbClr val="45CBB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rgbClr val="83DC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rgbClr val="C1ED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rgbClr val="113A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rgbClr val="1A57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rgbClr val="59CC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rgbClr val="90DD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rgbClr val="C7EE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rgbClr val="0C2D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rgbClr val="134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rgbClr val="45CBB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rgbClr val="83DC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rgbClr val="C1ED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rgbClr val="265F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rgbClr val="378A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rgbClr val="68BEC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rgbClr val="B1DF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rgbClr val="DEF1F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rgbClr val="A557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rgbClr val="E385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rgbClr val="F5D3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rgbClr val="F8E2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rgbClr val="FBF0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rgbClr val="A525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rgbClr val="E34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rgbClr val="F5BD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rgbClr val="F8D3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rgbClr val="FBE8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rgbClr val="7E39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rgbClr val="BD56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rgbClr val="E5B8A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rgbClr val="EECFC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" type="body"/>
          </p:nvPr>
        </p:nvSpPr>
        <p:spPr>
          <a:xfrm>
            <a:off x="838199" y="370915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6"/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b="0" i="0" lang="en-US" sz="1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6"/>
          <p:cNvSpPr txBox="1"/>
          <p:nvPr>
            <p:ph idx="2" type="body"/>
          </p:nvPr>
        </p:nvSpPr>
        <p:spPr>
          <a:xfrm>
            <a:off x="4697757" y="6124726"/>
            <a:ext cx="2394180" cy="56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6"/>
          <p:cNvSpPr txBox="1"/>
          <p:nvPr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b="0" i="0" lang="en-US" sz="1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 txBox="1"/>
          <p:nvPr>
            <p:ph idx="3" type="body"/>
          </p:nvPr>
        </p:nvSpPr>
        <p:spPr>
          <a:xfrm>
            <a:off x="7685267" y="6124726"/>
            <a:ext cx="2394180" cy="56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www.presentationgo.com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9"/>
          <p:cNvSpPr/>
          <p:nvPr/>
        </p:nvSpPr>
        <p:spPr>
          <a:xfrm>
            <a:off x="-12701" y="7007226"/>
            <a:ext cx="166103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© </a:t>
            </a:r>
            <a:r>
              <a:rPr b="0" i="0" lang="en-US" sz="1100" u="sng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presentationgo.com</a:t>
            </a:r>
            <a:endParaRPr b="0" i="0" sz="1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16;p9"/>
          <p:cNvGrpSpPr/>
          <p:nvPr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7" name="Google Shape;17;p9"/>
            <p:cNvSpPr txBox="1"/>
            <p:nvPr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By: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9"/>
            <p:cNvSpPr txBox="1"/>
            <p:nvPr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" name="Google Shape;19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/>
          <p:nvPr>
            <p:ph type="ctrTitle"/>
          </p:nvPr>
        </p:nvSpPr>
        <p:spPr>
          <a:xfrm>
            <a:off x="1524000" y="1122363"/>
            <a:ext cx="4165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libri"/>
              <a:buNone/>
            </a:pPr>
            <a:r>
              <a:rPr lang="en-US"/>
              <a:t>MailScan</a:t>
            </a:r>
            <a:endParaRPr/>
          </a:p>
        </p:txBody>
      </p:sp>
      <p:sp>
        <p:nvSpPr>
          <p:cNvPr id="150" name="Google Shape;150;p1"/>
          <p:cNvSpPr txBox="1"/>
          <p:nvPr>
            <p:ph idx="1" type="subTitle"/>
          </p:nvPr>
        </p:nvSpPr>
        <p:spPr>
          <a:xfrm>
            <a:off x="1524000" y="3602038"/>
            <a:ext cx="41656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-US">
                <a:solidFill>
                  <a:schemeClr val="accent5"/>
                </a:solidFill>
              </a:rPr>
              <a:t>A TA</a:t>
            </a:r>
            <a:r>
              <a:rPr lang="en-US">
                <a:solidFill>
                  <a:schemeClr val="accent5"/>
                </a:solidFill>
              </a:rPr>
              <a:t>P</a:t>
            </a:r>
            <a:r>
              <a:rPr b="1" lang="en-US">
                <a:solidFill>
                  <a:schemeClr val="accent5"/>
                </a:solidFill>
              </a:rPr>
              <a:t>™</a:t>
            </a:r>
            <a:r>
              <a:rPr lang="en-US">
                <a:solidFill>
                  <a:schemeClr val="accent5"/>
                </a:solidFill>
              </a:rPr>
              <a:t> Project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51" name="Google Shape;151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690" r="22685" t="0"/>
          <a:stretch/>
        </p:blipFill>
        <p:spPr>
          <a:xfrm>
            <a:off x="6114025" y="543617"/>
            <a:ext cx="5603102" cy="576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alibri"/>
              <a:buNone/>
            </a:pPr>
            <a:r>
              <a:rPr lang="en-US"/>
              <a:t>Scopi</a:t>
            </a:r>
            <a:endParaRPr/>
          </a:p>
        </p:txBody>
      </p:sp>
      <p:sp>
        <p:nvSpPr>
          <p:cNvPr id="158" name="Google Shape;15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•"/>
            </a:pPr>
            <a:r>
              <a:rPr lang="en-US"/>
              <a:t>Sintesi delle mail in arrivo 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Per chi ha poco tempo da dedicare alla burocrazia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•"/>
            </a:pPr>
            <a:r>
              <a:rPr lang="en-US"/>
              <a:t>Sentiment </a:t>
            </a:r>
            <a:r>
              <a:rPr lang="en-US"/>
              <a:t>analysis</a:t>
            </a:r>
            <a:endParaRPr/>
          </a:p>
          <a:p>
            <a:pPr indent="-381000" lvl="1" marL="914400" rtl="0" algn="l">
              <a:spcBef>
                <a:spcPts val="2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Polarity e Subjectivity di ogni messaggio</a:t>
            </a:r>
            <a:endParaRPr/>
          </a:p>
        </p:txBody>
      </p:sp>
      <p:sp>
        <p:nvSpPr>
          <p:cNvPr id="159" name="Google Shape;159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</a:pPr>
            <a:r>
              <a:rPr lang="en-US"/>
              <a:t>Pipeline utilizzata</a:t>
            </a:r>
            <a:endParaRPr/>
          </a:p>
        </p:txBody>
      </p:sp>
      <p:sp>
        <p:nvSpPr>
          <p:cNvPr id="166" name="Google Shape;166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550" y="1843088"/>
            <a:ext cx="8689659" cy="436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/>
          <p:nvPr>
            <p:ph type="title"/>
          </p:nvPr>
        </p:nvSpPr>
        <p:spPr>
          <a:xfrm>
            <a:off x="831850" y="1709749"/>
            <a:ext cx="63240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libri"/>
              <a:buNone/>
            </a:pPr>
            <a:r>
              <a:rPr lang="en-US"/>
              <a:t>Flink</a:t>
            </a:r>
            <a:endParaRPr/>
          </a:p>
        </p:txBody>
      </p:sp>
      <p:sp>
        <p:nvSpPr>
          <p:cNvPr id="174" name="Google Shape;174;p4"/>
          <p:cNvSpPr txBox="1"/>
          <p:nvPr>
            <p:ph idx="1" type="body"/>
          </p:nvPr>
        </p:nvSpPr>
        <p:spPr>
          <a:xfrm>
            <a:off x="831850" y="4295975"/>
            <a:ext cx="63240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-US"/>
              <a:t>Sembra Spark ma non è!</a:t>
            </a:r>
            <a:endParaRPr/>
          </a:p>
        </p:txBody>
      </p:sp>
      <p:sp>
        <p:nvSpPr>
          <p:cNvPr id="175" name="Google Shape;17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p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400" y="1539288"/>
            <a:ext cx="3428700" cy="34287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77" name="Google Shape;177;p4" title="a cartoon of three bears standing next to each other with the words sembra talco ma non e (Fornito da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88" y="4744650"/>
            <a:ext cx="2409425" cy="13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41982bbf7_32_1439"/>
          <p:cNvSpPr txBox="1"/>
          <p:nvPr>
            <p:ph type="title"/>
          </p:nvPr>
        </p:nvSpPr>
        <p:spPr>
          <a:xfrm>
            <a:off x="831850" y="1051624"/>
            <a:ext cx="51582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libri"/>
              <a:buNone/>
            </a:pPr>
            <a:r>
              <a:rPr lang="en-US"/>
              <a:t>Flink</a:t>
            </a:r>
            <a:endParaRPr/>
          </a:p>
        </p:txBody>
      </p:sp>
      <p:sp>
        <p:nvSpPr>
          <p:cNvPr id="184" name="Google Shape;184;g3041982bbf7_32_1439"/>
          <p:cNvSpPr txBox="1"/>
          <p:nvPr>
            <p:ph idx="1" type="body"/>
          </p:nvPr>
        </p:nvSpPr>
        <p:spPr>
          <a:xfrm>
            <a:off x="831850" y="3761825"/>
            <a:ext cx="71994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-US" sz="2000"/>
              <a:t>Il modello è stato gentilmente prestato dal Signor Spacy</a:t>
            </a:r>
            <a:endParaRPr sz="2000"/>
          </a:p>
        </p:txBody>
      </p:sp>
      <p:sp>
        <p:nvSpPr>
          <p:cNvPr id="185" name="Google Shape;185;g3041982bbf7_32_14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g3041982bbf7_32_143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400" y="1539288"/>
            <a:ext cx="3428700" cy="34287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87" name="Google Shape;187;g3041982bbf7_32_1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4234925"/>
            <a:ext cx="2519274" cy="9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041982bbf7_32_1439"/>
          <p:cNvSpPr txBox="1"/>
          <p:nvPr/>
        </p:nvSpPr>
        <p:spPr>
          <a:xfrm>
            <a:off x="3557775" y="1468875"/>
            <a:ext cx="25194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3041982bbf7_32_1439"/>
          <p:cNvSpPr txBox="1"/>
          <p:nvPr/>
        </p:nvSpPr>
        <p:spPr>
          <a:xfrm>
            <a:off x="831850" y="2394100"/>
            <a:ext cx="549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Ho usato PyFlink, eseguito in modalità mini-cluster*</a:t>
            </a:r>
            <a:endParaRPr sz="2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325" y="1529413"/>
            <a:ext cx="4114800" cy="4207386"/>
          </a:xfrm>
          <a:prstGeom prst="rect">
            <a:avLst/>
          </a:prstGeom>
          <a:solidFill>
            <a:schemeClr val="accent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6" name="Google Shape;196;p5"/>
          <p:cNvSpPr txBox="1"/>
          <p:nvPr>
            <p:ph type="title"/>
          </p:nvPr>
        </p:nvSpPr>
        <p:spPr>
          <a:xfrm>
            <a:off x="6096000" y="1709738"/>
            <a:ext cx="5251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libri"/>
              <a:buNone/>
            </a:pPr>
            <a:r>
              <a:rPr lang="en-US"/>
              <a:t>Grafana</a:t>
            </a:r>
            <a:endParaRPr/>
          </a:p>
        </p:txBody>
      </p:sp>
      <p:sp>
        <p:nvSpPr>
          <p:cNvPr id="197" name="Google Shape;197;p5"/>
          <p:cNvSpPr txBox="1"/>
          <p:nvPr>
            <p:ph idx="1" type="body"/>
          </p:nvPr>
        </p:nvSpPr>
        <p:spPr>
          <a:xfrm>
            <a:off x="6096000" y="4589463"/>
            <a:ext cx="5251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-US"/>
              <a:t>I can’t believe it’s not Kibana!</a:t>
            </a:r>
            <a:endParaRPr/>
          </a:p>
        </p:txBody>
      </p:sp>
      <p:sp>
        <p:nvSpPr>
          <p:cNvPr id="198" name="Google Shape;19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1725" y="2863475"/>
            <a:ext cx="2572075" cy="16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41982bbf7_0_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</a:pPr>
            <a:r>
              <a:rPr lang="en-US"/>
              <a:t>Possibili aggiunte</a:t>
            </a:r>
            <a:endParaRPr/>
          </a:p>
        </p:txBody>
      </p:sp>
      <p:sp>
        <p:nvSpPr>
          <p:cNvPr id="207" name="Google Shape;207;g3041982bbf7_0_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g3041982bbf7_0_3"/>
          <p:cNvSpPr txBox="1"/>
          <p:nvPr/>
        </p:nvSpPr>
        <p:spPr>
          <a:xfrm>
            <a:off x="1379250" y="2403625"/>
            <a:ext cx="101238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Abstractive Summarization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○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il progetto è stata utilizzata l’ Extractive Summarization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di un node-graph che permetta di visualizzare facilmente la comunicazione tra utenti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Urgency detection e Fraud detection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/>
          <p:nvPr>
            <p:ph type="title"/>
          </p:nvPr>
        </p:nvSpPr>
        <p:spPr>
          <a:xfrm>
            <a:off x="831850" y="1709744"/>
            <a:ext cx="8982900" cy="14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libri"/>
              <a:buNone/>
            </a:pPr>
            <a:r>
              <a:rPr lang="en-US"/>
              <a:t>Grazie per l’attenzione!</a:t>
            </a:r>
            <a:endParaRPr/>
          </a:p>
        </p:txBody>
      </p:sp>
      <p:sp>
        <p:nvSpPr>
          <p:cNvPr id="215" name="Google Shape;21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2024-09-23</a:t>
            </a:r>
            <a:endParaRPr/>
          </a:p>
        </p:txBody>
      </p:sp>
      <p:pic>
        <p:nvPicPr>
          <p:cNvPr id="216" name="Google Shape;21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800" y="2995150"/>
            <a:ext cx="3461602" cy="201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Simone Borrometi</a:t>
            </a:r>
            <a:endParaRPr/>
          </a:p>
        </p:txBody>
      </p:sp>
      <p:sp>
        <p:nvSpPr>
          <p:cNvPr id="218" name="Google Shape;21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950" l="0" r="0" t="1950"/>
          <a:stretch/>
        </p:blipFill>
        <p:spPr>
          <a:xfrm>
            <a:off x="1538272" y="4565737"/>
            <a:ext cx="1343064" cy="12907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  <p:sp>
        <p:nvSpPr>
          <p:cNvPr id="220" name="Google Shape;220;p6"/>
          <p:cNvSpPr txBox="1"/>
          <p:nvPr>
            <p:ph idx="1" type="body"/>
          </p:nvPr>
        </p:nvSpPr>
        <p:spPr>
          <a:xfrm>
            <a:off x="3103913" y="3368575"/>
            <a:ext cx="24969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-US">
                <a:solidFill>
                  <a:srgbClr val="0C2D29"/>
                </a:solidFill>
              </a:rPr>
              <a:t>Spero di essere stato sintetico!</a:t>
            </a:r>
            <a:endParaRPr>
              <a:solidFill>
                <a:srgbClr val="0C2D2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esentationGO">
  <a:themeElements>
    <a:clrScheme name="Modern green">
      <a:dk1>
        <a:srgbClr val="000000"/>
      </a:dk1>
      <a:lt1>
        <a:srgbClr val="FFFFFF"/>
      </a:lt1>
      <a:dk2>
        <a:srgbClr val="1A5B53"/>
      </a:dk2>
      <a:lt2>
        <a:srgbClr val="EBEBEB"/>
      </a:lt2>
      <a:accent1>
        <a:srgbClr val="23746B"/>
      </a:accent1>
      <a:accent2>
        <a:srgbClr val="1A5B53"/>
      </a:accent2>
      <a:accent3>
        <a:srgbClr val="1B4346"/>
      </a:accent3>
      <a:accent4>
        <a:srgbClr val="EFB88A"/>
      </a:accent4>
      <a:accent5>
        <a:srgbClr val="EF9489"/>
      </a:accent5>
      <a:accent6>
        <a:srgbClr val="D58A75"/>
      </a:accent6>
      <a:hlink>
        <a:srgbClr val="E3C459"/>
      </a:hlink>
      <a:folHlink>
        <a:srgbClr val="FFC1B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2019-11-21T05:02:10Z</dcterms:created>
  <dc:creator>PresentationGO.com</dc:creator>
</cp:coreProperties>
</file>